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72" r:id="rId2"/>
    <p:sldId id="256" r:id="rId3"/>
    <p:sldId id="257" r:id="rId4"/>
    <p:sldId id="258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66" r:id="rId16"/>
    <p:sldId id="26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FF"/>
    <a:srgbClr val="83E391"/>
    <a:srgbClr val="E9A1E4"/>
    <a:srgbClr val="E284DB"/>
    <a:srgbClr val="9900CC"/>
    <a:srgbClr val="80DC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16" autoAdjust="0"/>
    <p:restoredTop sz="94659" autoAdjust="0"/>
  </p:normalViewPr>
  <p:slideViewPr>
    <p:cSldViewPr>
      <p:cViewPr varScale="1">
        <p:scale>
          <a:sx n="41" d="100"/>
          <a:sy n="4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04D6673-CE24-48A9-9F88-87E350355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8874-BD03-4AEE-BBD6-77B86F1AF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941D1-7A5A-40B6-9B79-40F7B530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5D41-621B-413A-B06C-ADA85B7D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1E6A8-6B65-4D22-863F-E949BB932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47F5-51F9-4A76-AB32-20F68A2DC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B789-38D1-4C50-9B2F-062CE60E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0014-B76C-4E3C-B677-C1C3A5AC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5FF01-C3D5-4044-8A54-76E49761D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FF84-AF19-4140-AE77-E4AF1981C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D102-DFE7-4D70-A752-B7C4599B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767C-477A-414F-A543-D3AD40711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42CCE72-52C0-4681-B952-89306D42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ìnhm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895600" y="2438400"/>
            <a:ext cx="3657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</a:t>
            </a:r>
            <a:r>
              <a:rPr lang="en-US" sz="3600">
                <a:solidFill>
                  <a:schemeClr val="tx2"/>
                </a:solidFill>
                <a:latin typeface="Arial" charset="0"/>
              </a:rPr>
              <a:t>Bài: Biểu đồ</a:t>
            </a:r>
          </a:p>
        </p:txBody>
      </p:sp>
      <p:pic>
        <p:nvPicPr>
          <p:cNvPr id="3076" name="Picture 10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9530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1600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Bài tập 2</a:t>
            </a:r>
          </a:p>
        </p:txBody>
      </p:sp>
      <p:pic>
        <p:nvPicPr>
          <p:cNvPr id="24579" name="Picture 3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968375"/>
            <a:ext cx="6810375" cy="5432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0" y="1828800"/>
            <a:ext cx="2209800" cy="2819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Làm việc theo </a:t>
            </a:r>
          </a:p>
          <a:p>
            <a:pPr algn="ctr"/>
            <a:r>
              <a:rPr lang="en-US" sz="2400">
                <a:latin typeface="Arial" charset="0"/>
              </a:rPr>
              <a:t>nhóm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19577  L 0.25 0.0  L 0.0 0.0  Z" pathEditMode="relative" ptsTypes="">
                                      <p:cBhvr>
                                        <p:cTn id="19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1" grpId="0" animBg="1"/>
      <p:bldP spid="2458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89125" y="10271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6477000" cy="22272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a) Năm 2002 gia đình bác Hà thu hoạch được mấy tấn thóc ?</a:t>
            </a:r>
          </a:p>
          <a:p>
            <a:r>
              <a:rPr lang="en-US" sz="2800">
                <a:latin typeface="Arial" charset="0"/>
              </a:rPr>
              <a:t>                 A. 3 tấn</a:t>
            </a:r>
          </a:p>
          <a:p>
            <a:r>
              <a:rPr lang="en-US" sz="2800">
                <a:latin typeface="Arial" charset="0"/>
              </a:rPr>
              <a:t>                 B. 4 tấn</a:t>
            </a:r>
          </a:p>
          <a:p>
            <a:r>
              <a:rPr lang="en-US" sz="2800">
                <a:latin typeface="Arial" charset="0"/>
              </a:rPr>
              <a:t>                 C. 5 tấn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29686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2"/>
                </a:solidFill>
                <a:latin typeface="Arial" charset="0"/>
              </a:rPr>
              <a:t>Bài tập 2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90600" y="3581400"/>
            <a:ext cx="73914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                                    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Bài làm</a:t>
            </a:r>
          </a:p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     Số thóc gia đình bác Hà thu hoạch được trong năm 2002 là: </a:t>
            </a:r>
          </a:p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                       10 X 5 = 50 tạ</a:t>
            </a:r>
          </a:p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                   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50 tạ = 5tấn</a:t>
            </a:r>
          </a:p>
        </p:txBody>
      </p:sp>
      <p:pic>
        <p:nvPicPr>
          <p:cNvPr id="13318" name="Picture 9" descr="TF23-3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724400"/>
            <a:ext cx="195738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 L 0.178 0.0  L 0.25 0.16115  L 0.072 0.16115  L 0.0 0.0  Z" pathEditMode="relative" ptsTypes="">
                                      <p:cBhvr>
                                        <p:cTn id="27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allAtOnce" animBg="1"/>
      <p:bldP spid="23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228600"/>
            <a:ext cx="25146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Bài tập 2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52600" y="3733800"/>
            <a:ext cx="609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9900CC"/>
                </a:solidFill>
                <a:latin typeface="Arial" charset="0"/>
              </a:rPr>
              <a:t>                          Bài làm</a:t>
            </a:r>
          </a:p>
          <a:p>
            <a:r>
              <a:rPr lang="en-US" sz="2400">
                <a:solidFill>
                  <a:srgbClr val="9900CC"/>
                </a:solidFill>
                <a:latin typeface="Arial" charset="0"/>
              </a:rPr>
              <a:t>        Số thóc năm 2002 gia đình bác Hà thu hoạch được nhiều hơn năm 2000 là:</a:t>
            </a:r>
          </a:p>
          <a:p>
            <a:r>
              <a:rPr lang="en-US" sz="2400">
                <a:solidFill>
                  <a:srgbClr val="9900CC"/>
                </a:solidFill>
                <a:latin typeface="Arial" charset="0"/>
              </a:rPr>
              <a:t>              50 – (10 X 4 ) =10 (tạ)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685800" y="228600"/>
            <a:ext cx="7848600" cy="2743200"/>
          </a:xfrm>
          <a:prstGeom prst="cloudCallout">
            <a:avLst>
              <a:gd name="adj1" fmla="val -56292"/>
              <a:gd name="adj2" fmla="val 879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>
                <a:latin typeface="Arial" charset="0"/>
              </a:rPr>
              <a:t>b) Năm 2002 gia đình bác Hà thu hoạch được nhiều hơn năm 2000 bao nhiêu tạ thóc?</a:t>
            </a:r>
          </a:p>
          <a:p>
            <a:r>
              <a:rPr lang="en-US" sz="2400">
                <a:latin typeface="Arial" charset="0"/>
              </a:rPr>
              <a:t>                            a. 1 tạ</a:t>
            </a:r>
          </a:p>
          <a:p>
            <a:r>
              <a:rPr lang="en-US" sz="2400">
                <a:latin typeface="Arial" charset="0"/>
              </a:rPr>
              <a:t>                            b. 5 tạ</a:t>
            </a:r>
          </a:p>
          <a:p>
            <a:r>
              <a:rPr lang="en-US" sz="2400">
                <a:latin typeface="Arial" charset="0"/>
              </a:rPr>
              <a:t>                            c. 10 tạ</a:t>
            </a:r>
          </a:p>
        </p:txBody>
      </p:sp>
      <p:pic>
        <p:nvPicPr>
          <p:cNvPr id="14341" name="Picture 6" descr="TF23-3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800600"/>
            <a:ext cx="1957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4.91329E-6 L -0.00104 -0.08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228600"/>
            <a:ext cx="25146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Bài tập 2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85800" y="533400"/>
            <a:ext cx="7162800" cy="2438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c) Cả 3 năm gia đình bác Hà thu hoạch được </a:t>
            </a:r>
          </a:p>
          <a:p>
            <a:pPr algn="ctr"/>
            <a:r>
              <a:rPr lang="en-US" sz="2400">
                <a:latin typeface="Arial" charset="0"/>
              </a:rPr>
              <a:t>bao nhiêu tấn thóc?</a:t>
            </a:r>
          </a:p>
          <a:p>
            <a:pPr algn="ctr"/>
            <a:r>
              <a:rPr lang="en-US" sz="2400">
                <a:latin typeface="Arial" charset="0"/>
              </a:rPr>
              <a:t>A. 11 tấn</a:t>
            </a:r>
          </a:p>
          <a:p>
            <a:pPr algn="ctr"/>
            <a:r>
              <a:rPr lang="en-US" sz="2400">
                <a:latin typeface="Arial" charset="0"/>
              </a:rPr>
              <a:t> B. 12 tấn </a:t>
            </a:r>
          </a:p>
          <a:p>
            <a:pPr algn="ctr"/>
            <a:r>
              <a:rPr lang="en-US" sz="2400">
                <a:latin typeface="Arial" charset="0"/>
              </a:rPr>
              <a:t>C. 13 tấn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981200" y="3084513"/>
            <a:ext cx="571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447800" y="3276600"/>
            <a:ext cx="7162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                                Bài làm</a:t>
            </a:r>
          </a:p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     Số thóc cả 3 năm gia đình bác Hà thu hoạch được là:</a:t>
            </a:r>
          </a:p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            40 + 50  + (10X3)  = 120(tạ)</a:t>
            </a:r>
          </a:p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                       120 tạ =12 tấn</a:t>
            </a:r>
          </a:p>
        </p:txBody>
      </p:sp>
      <p:pic>
        <p:nvPicPr>
          <p:cNvPr id="15366" name="Picture 9" descr="TF23-3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6482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autoRev="1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autoRev="1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0" autoRev="1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autoRev="1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5" grpId="0" build="allAtOnce" animBg="1"/>
      <p:bldP spid="256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F23-3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905375"/>
            <a:ext cx="195738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Phiếu bài tập</a:t>
            </a:r>
          </a:p>
        </p:txBody>
      </p:sp>
      <p:pic>
        <p:nvPicPr>
          <p:cNvPr id="16388" name="Picture 10" descr="toy chick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15557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0"/>
          <p:cNvSpPr txBox="1">
            <a:spLocks noChangeArrowheads="1"/>
          </p:cNvSpPr>
          <p:nvPr/>
        </p:nvSpPr>
        <p:spPr bwMode="auto">
          <a:xfrm>
            <a:off x="4572000" y="2743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16390" name="Picture 29" descr="19pupu-bee31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4" name="AutoShape 30"/>
          <p:cNvSpPr>
            <a:spLocks noChangeArrowheads="1"/>
          </p:cNvSpPr>
          <p:nvPr/>
        </p:nvSpPr>
        <p:spPr bwMode="auto">
          <a:xfrm>
            <a:off x="0" y="0"/>
            <a:ext cx="8229600" cy="3581400"/>
          </a:xfrm>
          <a:prstGeom prst="cloudCallout">
            <a:avLst>
              <a:gd name="adj1" fmla="val -46528"/>
              <a:gd name="adj2" fmla="val 11086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latin typeface="Arial" charset="0"/>
              </a:rPr>
              <a:t>Dựa vào biểu </a:t>
            </a:r>
            <a:r>
              <a:rPr lang="vi-VN" sz="3200" b="1">
                <a:latin typeface="Arial" charset="0"/>
              </a:rPr>
              <a:t>đ</a:t>
            </a:r>
            <a:r>
              <a:rPr lang="en-US" sz="3200" b="1">
                <a:latin typeface="Arial" charset="0"/>
              </a:rPr>
              <a:t>ồ ở bài tập 2 :</a:t>
            </a:r>
          </a:p>
          <a:p>
            <a:pPr algn="ctr"/>
            <a:r>
              <a:rPr lang="en-US" sz="3200" b="1">
                <a:latin typeface="Arial" charset="0"/>
              </a:rPr>
              <a:t>Hãy chọn </a:t>
            </a:r>
            <a:r>
              <a:rPr lang="vi-VN" sz="3200" b="1">
                <a:latin typeface="Arial" charset="0"/>
              </a:rPr>
              <a:t>đ</a:t>
            </a:r>
            <a:r>
              <a:rPr lang="en-US" sz="3200" b="1">
                <a:latin typeface="Arial" charset="0"/>
              </a:rPr>
              <a:t>ấp án </a:t>
            </a:r>
            <a:r>
              <a:rPr lang="vi-VN" sz="3200" b="1">
                <a:latin typeface="Arial" charset="0"/>
              </a:rPr>
              <a:t>đ</a:t>
            </a:r>
            <a:r>
              <a:rPr lang="en-US" sz="3200" b="1">
                <a:latin typeface="Arial" charset="0"/>
              </a:rPr>
              <a:t>úng !</a:t>
            </a:r>
          </a:p>
          <a:p>
            <a:pPr algn="ctr"/>
            <a:endParaRPr lang="en-US" sz="3200" b="1">
              <a:latin typeface="Arial" charset="0"/>
            </a:endParaRPr>
          </a:p>
        </p:txBody>
      </p: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304800" y="228600"/>
            <a:ext cx="7391400" cy="2743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284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buFontTx/>
              <a:buAutoNum type="alphaLcParenR"/>
            </a:pPr>
            <a:r>
              <a:rPr lang="en-US" sz="3600">
                <a:solidFill>
                  <a:srgbClr val="FFFFFF"/>
                </a:solidFill>
                <a:latin typeface="Arial" charset="0"/>
              </a:rPr>
              <a:t>Năm 2002 gia đình bác Hà</a:t>
            </a:r>
          </a:p>
          <a:p>
            <a:pPr marL="342900" indent="-342900" algn="ctr"/>
            <a:r>
              <a:rPr lang="en-US" sz="3600">
                <a:solidFill>
                  <a:srgbClr val="FFFFFF"/>
                </a:solidFill>
                <a:latin typeface="Arial" charset="0"/>
              </a:rPr>
              <a:t>thu hoạch được bao nhiêu tấn thóc?</a:t>
            </a:r>
          </a:p>
          <a:p>
            <a:pPr marL="342900" indent="-342900" algn="ctr"/>
            <a:endParaRPr lang="en-US" sz="3600">
              <a:solidFill>
                <a:schemeClr val="hlink"/>
              </a:solidFill>
              <a:latin typeface="Arial" charset="0"/>
            </a:endParaRPr>
          </a:p>
          <a:p>
            <a:pPr marL="342900" indent="-342900" algn="ctr"/>
            <a:r>
              <a:rPr lang="en-US" sz="280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838200" y="3657600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A) 3 t</a:t>
            </a:r>
            <a:r>
              <a:rPr lang="en-US" sz="3200">
                <a:latin typeface="Arial" charset="0"/>
              </a:rPr>
              <a:t>ấn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838200" y="4876800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B) 4 t</a:t>
            </a:r>
            <a:r>
              <a:rPr lang="en-US" sz="3200">
                <a:latin typeface="Arial" charset="0"/>
              </a:rPr>
              <a:t>ấn</a:t>
            </a:r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838200" y="5943600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C) 5 t</a:t>
            </a:r>
            <a:r>
              <a:rPr lang="en-US" sz="3200">
                <a:latin typeface="Arial" charset="0"/>
              </a:rPr>
              <a:t>ấn</a:t>
            </a:r>
          </a:p>
        </p:txBody>
      </p:sp>
      <p:sp>
        <p:nvSpPr>
          <p:cNvPr id="31790" name="AutoShape 46"/>
          <p:cNvSpPr>
            <a:spLocks noChangeArrowheads="1"/>
          </p:cNvSpPr>
          <p:nvPr/>
        </p:nvSpPr>
        <p:spPr bwMode="auto">
          <a:xfrm>
            <a:off x="1219200" y="5943600"/>
            <a:ext cx="762000" cy="762000"/>
          </a:xfrm>
          <a:prstGeom prst="flowChartConnector">
            <a:avLst/>
          </a:prstGeom>
          <a:solidFill>
            <a:schemeClr val="bg1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Arial" charset="0"/>
              </a:rPr>
              <a:t>c</a:t>
            </a:r>
            <a:r>
              <a:rPr lang="en-US" sz="3600"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4" grpId="0" animBg="1"/>
      <p:bldP spid="31774" grpId="1" animBg="1"/>
      <p:bldP spid="31775" grpId="0" animBg="1"/>
      <p:bldP spid="31776" grpId="0" animBg="1"/>
      <p:bldP spid="31780" grpId="0" animBg="1"/>
      <p:bldP spid="31781" grpId="0" animBg="1"/>
      <p:bldP spid="317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9pupu-bee3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solidFill>
            <a:srgbClr val="80DCE6"/>
          </a:solidFill>
          <a:ln w="9525">
            <a:noFill/>
            <a:miter lim="800000"/>
            <a:headEnd/>
            <a:tailEnd/>
          </a:ln>
        </p:spPr>
      </p:pic>
      <p:sp>
        <p:nvSpPr>
          <p:cNvPr id="17411" name="Text Box 11"/>
          <p:cNvSpPr txBox="1">
            <a:spLocks noChangeArrowheads="1"/>
          </p:cNvSpPr>
          <p:nvPr/>
        </p:nvSpPr>
        <p:spPr bwMode="auto">
          <a:xfrm flipV="1">
            <a:off x="4876800" y="2133600"/>
            <a:ext cx="188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838200" y="381000"/>
            <a:ext cx="640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</a:rPr>
              <a:t>   Năm 2001 gia đình bác Hà </a:t>
            </a:r>
          </a:p>
          <a:p>
            <a:r>
              <a:rPr lang="en-US" sz="3200" b="1">
                <a:latin typeface="Arial" charset="0"/>
              </a:rPr>
              <a:t>thu hoạch ít hơn năm 2002 </a:t>
            </a:r>
          </a:p>
          <a:p>
            <a:r>
              <a:rPr lang="en-US" sz="3200" b="1">
                <a:latin typeface="Arial" charset="0"/>
              </a:rPr>
              <a:t>bao nhiêu tạ thóc ?</a:t>
            </a:r>
          </a:p>
          <a:p>
            <a:pPr>
              <a:spcBef>
                <a:spcPct val="50000"/>
              </a:spcBef>
            </a:pPr>
            <a:endParaRPr lang="en-US" sz="3200" b="1">
              <a:latin typeface="Arial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1447800" y="3200400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Arial" charset="0"/>
              </a:rPr>
              <a:t>A) 1 tạ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1600200" y="4343400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Arial" charset="0"/>
              </a:rPr>
              <a:t>B) 10 tạ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1600200" y="5486400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Arial" charset="0"/>
              </a:rPr>
              <a:t>C) 20 tạ</a:t>
            </a:r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1905000" y="5486400"/>
            <a:ext cx="685800" cy="685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Arial" charset="0"/>
              </a:rPr>
              <a:t>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 animBg="1"/>
      <p:bldP spid="26657" grpId="0" animBg="1"/>
      <p:bldP spid="26658" grpId="0" animBg="1"/>
      <p:bldP spid="266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25146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Bài tập 2</a:t>
            </a:r>
          </a:p>
        </p:txBody>
      </p:sp>
      <p:pic>
        <p:nvPicPr>
          <p:cNvPr id="18435" name="Picture 3" descr="19pupu-bee3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-1143000" y="-838200"/>
            <a:ext cx="10287000" cy="3733800"/>
          </a:xfrm>
          <a:prstGeom prst="irregularSeal2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omic Sans MS" pitchFamily="66" charset="0"/>
              </a:rPr>
              <a:t>c)</a:t>
            </a:r>
            <a:r>
              <a:rPr lang="en-US" sz="2800" b="1">
                <a:solidFill>
                  <a:schemeClr val="bg1"/>
                </a:solidFill>
                <a:latin typeface="Arial" charset="0"/>
              </a:rPr>
              <a:t>Trung bình  mỗi n</a:t>
            </a:r>
            <a:r>
              <a:rPr lang="vi-VN" sz="2800" b="1">
                <a:solidFill>
                  <a:schemeClr val="bg1"/>
                </a:solidFill>
                <a:latin typeface="Arial" charset="0"/>
              </a:rPr>
              <a:t>ă</a:t>
            </a:r>
            <a:r>
              <a:rPr lang="en-US" sz="2800" b="1">
                <a:solidFill>
                  <a:schemeClr val="bg1"/>
                </a:solidFill>
                <a:latin typeface="Arial" charset="0"/>
              </a:rPr>
              <a:t>m gia </a:t>
            </a:r>
            <a:r>
              <a:rPr lang="vi-VN" sz="28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bg1"/>
                </a:solidFill>
                <a:latin typeface="Arial" charset="0"/>
              </a:rPr>
              <a:t>ình bác Hà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" charset="0"/>
              </a:rPr>
              <a:t> thu hoạch </a:t>
            </a:r>
            <a:r>
              <a:rPr lang="vi-VN" sz="2800" b="1">
                <a:solidFill>
                  <a:schemeClr val="bg1"/>
                </a:solidFill>
                <a:latin typeface="Arial" charset="0"/>
              </a:rPr>
              <a:t>đư</a:t>
            </a:r>
            <a:r>
              <a:rPr lang="en-US" sz="2800" b="1">
                <a:solidFill>
                  <a:schemeClr val="bg1"/>
                </a:solidFill>
                <a:latin typeface="Arial" charset="0"/>
              </a:rPr>
              <a:t>ợc bao nhiêu tấn thóc?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28600" y="3352800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Arial" charset="0"/>
              </a:rPr>
              <a:t>A) 3 tấn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28600" y="4495800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Arial" charset="0"/>
              </a:rPr>
              <a:t>B) 4 tấn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28600" y="5715000"/>
            <a:ext cx="2819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Arial" charset="0"/>
              </a:rPr>
              <a:t>C)5 tấn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609600" y="4572000"/>
            <a:ext cx="762000" cy="685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Arial" charset="0"/>
              </a:rPr>
              <a:t>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5" grpId="0" animBg="1"/>
      <p:bldP spid="27656" grpId="0" animBg="1"/>
      <p:bldP spid="27657" grpId="0" animBg="1"/>
      <p:bldP spid="276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Biểu đồ các con của năm gia đình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05000" y="1447800"/>
            <a:ext cx="5867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81200" y="1066800"/>
            <a:ext cx="5943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76400" y="1447800"/>
            <a:ext cx="62484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79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vit tri th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8100" y="5229225"/>
            <a:ext cx="14859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447800" y="152400"/>
            <a:ext cx="6400800" cy="1143000"/>
          </a:xfrm>
          <a:prstGeom prst="wedgeRoundRectCallout">
            <a:avLst>
              <a:gd name="adj1" fmla="val -55060"/>
              <a:gd name="adj2" fmla="val 183750"/>
              <a:gd name="adj3" fmla="val 16667"/>
            </a:avLst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latin typeface="Arial" charset="0"/>
              </a:rPr>
              <a:t>Biểu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ồ có mấy cột, mỗi cột nêu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iều gì?</a:t>
            </a:r>
            <a:r>
              <a:rPr lang="en-US" sz="2800">
                <a:latin typeface="Arial" charset="0"/>
              </a:rPr>
              <a:t> </a:t>
            </a:r>
          </a:p>
        </p:txBody>
      </p:sp>
      <p:pic>
        <p:nvPicPr>
          <p:cNvPr id="21508" name="Picture 4" descr="toy chicken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667000" y="28956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charset="0"/>
              </a:rPr>
              <a:t>Thảo luận nhóm 4</a:t>
            </a:r>
            <a:r>
              <a:rPr lang="en-US" sz="2400" b="1">
                <a:solidFill>
                  <a:schemeClr val="tx2"/>
                </a:solidFill>
                <a:latin typeface="Arial" charset="0"/>
              </a:rPr>
              <a:t>: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590800" y="2895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  <a:latin typeface="Arial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13" grpId="0"/>
      <p:bldP spid="21513" grpId="1"/>
      <p:bldP spid="215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6025" y="4419600"/>
            <a:ext cx="1577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295400" y="1676400"/>
            <a:ext cx="6172200" cy="4038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95400" y="1676400"/>
            <a:ext cx="6096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Biểu đồ gồm hai cột:</a:t>
            </a:r>
            <a:r>
              <a:rPr lang="en-US" sz="2800">
                <a:latin typeface="Arial" charset="0"/>
              </a:rPr>
              <a:t> </a:t>
            </a:r>
          </a:p>
          <a:p>
            <a:endParaRPr lang="en-US" sz="2800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- Cột bên trái: ghi tờn cỏc gia đỡnh.</a:t>
            </a:r>
          </a:p>
          <a:p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- Cột bên phải : Cho biết số con, số con trai, số con gái trong mỗi gia đình đó.</a:t>
            </a:r>
          </a:p>
        </p:txBody>
      </p:sp>
      <p:pic>
        <p:nvPicPr>
          <p:cNvPr id="20485" name="Picture 5" descr="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90902">
            <a:off x="609600" y="685800"/>
            <a:ext cx="12255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/>
          <p:cNvSpPr>
            <a:spLocks noChangeArrowheads="1"/>
          </p:cNvSpPr>
          <p:nvPr/>
        </p:nvSpPr>
        <p:spPr bwMode="auto">
          <a:xfrm>
            <a:off x="228600" y="990600"/>
            <a:ext cx="7924800" cy="44958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914400" y="1981200"/>
            <a:ext cx="67818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Nhìn vào biểu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ồ hãy cho biết: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-N</a:t>
            </a:r>
            <a:r>
              <a:rPr lang="vi-VN" sz="2800" b="1">
                <a:latin typeface="Arial" charset="0"/>
              </a:rPr>
              <a:t>ă</a:t>
            </a:r>
            <a:r>
              <a:rPr lang="en-US" sz="2800" b="1">
                <a:latin typeface="Arial" charset="0"/>
              </a:rPr>
              <a:t>m gia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ình </a:t>
            </a:r>
            <a:r>
              <a:rPr lang="vi-VN" sz="2800" b="1">
                <a:latin typeface="Arial" charset="0"/>
              </a:rPr>
              <a:t>đư</a:t>
            </a:r>
            <a:r>
              <a:rPr lang="en-US" sz="2800" b="1">
                <a:latin typeface="Arial" charset="0"/>
              </a:rPr>
              <a:t>ợc nêu trên biểu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ồ là những gia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ình nào ?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 Mỗi gia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ình có mấy  con và là con trai hay con gái?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1447800" y="1676400"/>
            <a:ext cx="6248400" cy="3581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600200" y="2438400"/>
            <a:ext cx="5791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 N</a:t>
            </a:r>
            <a:r>
              <a:rPr lang="vi-VN" sz="2800" b="1">
                <a:latin typeface="Arial" charset="0"/>
              </a:rPr>
              <a:t>ă</a:t>
            </a:r>
            <a:r>
              <a:rPr lang="en-US" sz="2800" b="1">
                <a:latin typeface="Arial" charset="0"/>
              </a:rPr>
              <a:t>m gia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ình </a:t>
            </a:r>
            <a:r>
              <a:rPr lang="vi-VN" sz="2800" b="1">
                <a:latin typeface="Arial" charset="0"/>
              </a:rPr>
              <a:t>đư</a:t>
            </a:r>
            <a:r>
              <a:rPr lang="en-US" sz="2800" b="1">
                <a:latin typeface="Arial" charset="0"/>
              </a:rPr>
              <a:t>ợc nêu tên trên biểu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ồ là gia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ình : cô Mai, cô Lan, cô Hồng, cô Đào, cô Cúc.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4600" y="2514600"/>
            <a:ext cx="5867400" cy="533400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+Gia đình cô Mai có: 2 con, đều là gái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62000" y="838200"/>
            <a:ext cx="6019800" cy="838200"/>
          </a:xfrm>
          <a:prstGeom prst="wedgeEllipseCallout">
            <a:avLst>
              <a:gd name="adj1" fmla="val -44227"/>
              <a:gd name="adj2" fmla="val 234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Arial" charset="0"/>
              </a:rPr>
              <a:t>Biểu đồ cho biết: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14600" y="3429000"/>
            <a:ext cx="5867400" cy="533400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+Gia đình cô Lan có: 1 con, là con trai</a:t>
            </a:r>
            <a:r>
              <a:rPr lang="en-US">
                <a:latin typeface="Arial" charset="0"/>
              </a:rPr>
              <a:t>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14600" y="4191000"/>
            <a:ext cx="5867400" cy="685800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+Gia đình cô Hồng có: 2 con, một trai</a:t>
            </a:r>
          </a:p>
          <a:p>
            <a:pPr algn="ctr"/>
            <a:r>
              <a:rPr lang="en-US" sz="2400">
                <a:latin typeface="Arial" charset="0"/>
              </a:rPr>
              <a:t>và một gái</a:t>
            </a:r>
            <a:r>
              <a:rPr lang="en-US">
                <a:latin typeface="Arial" charset="0"/>
              </a:rPr>
              <a:t>.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14600" y="5181600"/>
            <a:ext cx="5867400" cy="533400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+Gia đình cô Đào có: 1con, là con gái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514600" y="5867400"/>
            <a:ext cx="5867400" cy="533400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+Gia đình cô Cúc có: 2 con, đều là trai </a:t>
            </a:r>
          </a:p>
        </p:txBody>
      </p:sp>
      <p:pic>
        <p:nvPicPr>
          <p:cNvPr id="19465" name="Picture 9" descr="toy chicke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137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1905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   Bài tập 1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590800" y="2514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905000" y="2209800"/>
            <a:ext cx="6705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8438" name="Picture 6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781800" cy="5145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4"/>
          <p:cNvSpPr txBox="1">
            <a:spLocks noChangeArrowheads="1"/>
          </p:cNvSpPr>
          <p:nvPr/>
        </p:nvSpPr>
        <p:spPr bwMode="auto">
          <a:xfrm>
            <a:off x="1981200" y="46482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67" name="Text Box 25"/>
          <p:cNvSpPr txBox="1">
            <a:spLocks noChangeArrowheads="1"/>
          </p:cNvSpPr>
          <p:nvPr/>
        </p:nvSpPr>
        <p:spPr bwMode="auto">
          <a:xfrm>
            <a:off x="1981200" y="47244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7435" name="Picture 27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781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28"/>
          <p:cNvSpPr>
            <a:spLocks noChangeArrowheads="1"/>
          </p:cNvSpPr>
          <p:nvPr/>
        </p:nvSpPr>
        <p:spPr bwMode="auto">
          <a:xfrm>
            <a:off x="1524000" y="3733800"/>
            <a:ext cx="66294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 rot="-5400000">
            <a:off x="228600" y="1524000"/>
            <a:ext cx="1143000" cy="1143000"/>
          </a:xfrm>
          <a:prstGeom prst="wedgeRoundRectCallout">
            <a:avLst>
              <a:gd name="adj1" fmla="val -38333"/>
              <a:gd name="adj2" fmla="val 60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 sz="2000" b="1">
                <a:latin typeface="Arial" charset="0"/>
              </a:rPr>
              <a:t>a) 4A</a:t>
            </a:r>
          </a:p>
          <a:p>
            <a:pPr algn="ctr"/>
            <a:r>
              <a:rPr lang="en-US" sz="2000" b="1">
                <a:latin typeface="Arial" charset="0"/>
              </a:rPr>
              <a:t>    4B</a:t>
            </a:r>
          </a:p>
          <a:p>
            <a:pPr algn="ctr"/>
            <a:r>
              <a:rPr lang="en-US" sz="2000" b="1">
                <a:latin typeface="Arial" charset="0"/>
              </a:rPr>
              <a:t>    4C</a:t>
            </a:r>
          </a:p>
          <a:p>
            <a:pPr algn="ctr"/>
            <a:endParaRPr lang="en-US">
              <a:latin typeface="Arial" charset="0"/>
            </a:endParaRPr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2438400" y="4419600"/>
            <a:ext cx="2286000" cy="1828800"/>
          </a:xfrm>
          <a:prstGeom prst="flowChartPreparation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Arial" charset="0"/>
            </a:endParaRPr>
          </a:p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209800" y="1524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" charset="0"/>
              </a:rPr>
              <a:t>Bơi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3429000" y="21336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" charset="0"/>
              </a:rPr>
              <a:t>Nhảy dây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4876800" y="1382713"/>
            <a:ext cx="1227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latin typeface="Arial" charset="0"/>
              </a:rPr>
              <a:t>Cờ vua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6172200" y="2971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Arial" charset="0"/>
              </a:rPr>
              <a:t>Đá cầu</a:t>
            </a:r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4800600" y="5410200"/>
            <a:ext cx="2743200" cy="1181100"/>
          </a:xfrm>
          <a:prstGeom prst="flowChartPunchedTape">
            <a:avLst/>
          </a:prstGeom>
          <a:solidFill>
            <a:srgbClr val="E9A1E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d)</a:t>
            </a:r>
            <a:r>
              <a:rPr lang="en-US" b="1">
                <a:latin typeface="Arial" charset="0"/>
              </a:rPr>
              <a:t> C</a:t>
            </a:r>
            <a:r>
              <a:rPr lang="en-US" sz="2000" b="1">
                <a:latin typeface="Arial" charset="0"/>
              </a:rPr>
              <a:t>ờ vua</a:t>
            </a:r>
            <a:r>
              <a:rPr lang="en-US" sz="2000">
                <a:latin typeface="Arial" charset="0"/>
              </a:rPr>
              <a:t> </a:t>
            </a:r>
          </a:p>
          <a:p>
            <a:pPr algn="ctr"/>
            <a:r>
              <a:rPr lang="en-US" sz="2000">
                <a:latin typeface="Arial" charset="0"/>
              </a:rPr>
              <a:t>có ít lớp tham gia nhất</a:t>
            </a: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5410200" y="1828800"/>
            <a:ext cx="182880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48" name="AutoShape 40"/>
          <p:cNvSpPr>
            <a:spLocks noChangeArrowheads="1"/>
          </p:cNvSpPr>
          <p:nvPr/>
        </p:nvSpPr>
        <p:spPr bwMode="auto">
          <a:xfrm rot="10800000">
            <a:off x="0" y="3733800"/>
            <a:ext cx="2667000" cy="1371600"/>
          </a:xfrm>
          <a:prstGeom prst="cloudCallout">
            <a:avLst>
              <a:gd name="adj1" fmla="val -49588"/>
              <a:gd name="adj2" fmla="val 7788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000">
                <a:latin typeface="Arial" charset="0"/>
              </a:rPr>
              <a:t>c) Môn bơi có</a:t>
            </a:r>
          </a:p>
          <a:p>
            <a:pPr algn="ctr"/>
            <a:r>
              <a:rPr lang="en-US" sz="2000">
                <a:latin typeface="Arial" charset="0"/>
              </a:rPr>
              <a:t> 2 lớp tham gia: 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4A, 4C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 rot="-635491">
            <a:off x="7316788" y="2230438"/>
            <a:ext cx="701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i="1">
                <a:latin typeface="Arial" charset="0"/>
              </a:rPr>
              <a:t>}</a:t>
            </a:r>
          </a:p>
        </p:txBody>
      </p:sp>
      <p:sp>
        <p:nvSpPr>
          <p:cNvPr id="17452" name="AutoShape 44"/>
          <p:cNvSpPr>
            <a:spLocks noChangeArrowheads="1"/>
          </p:cNvSpPr>
          <p:nvPr/>
        </p:nvSpPr>
        <p:spPr bwMode="auto">
          <a:xfrm>
            <a:off x="7315200" y="2971800"/>
            <a:ext cx="1447800" cy="3200400"/>
          </a:xfrm>
          <a:prstGeom prst="wedgeEllipseCallout">
            <a:avLst>
              <a:gd name="adj1" fmla="val -27083"/>
              <a:gd name="adj2" fmla="val -54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Arial" charset="0"/>
              </a:rPr>
              <a:t>e) 4B và 4C tham gia </a:t>
            </a:r>
            <a:r>
              <a:rPr lang="en-US" sz="2400">
                <a:solidFill>
                  <a:schemeClr val="hlink"/>
                </a:solidFill>
                <a:latin typeface="Arial" charset="0"/>
              </a:rPr>
              <a:t>3 môn.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7543800" y="5105400"/>
            <a:ext cx="121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Cùng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đá cầu</a:t>
            </a: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1524000" y="1295400"/>
            <a:ext cx="549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Arial" charset="0"/>
              </a:rPr>
              <a:t>4A</a:t>
            </a:r>
          </a:p>
          <a:p>
            <a:endParaRPr lang="en-US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1524000" y="2133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4B</a:t>
            </a:r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1524000" y="2971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4C</a:t>
            </a: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2895600" y="5105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b) 4 môn: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5087E-6 L 0.02257 -0.09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4798E-6 L 0.05174 0.4705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0.0178 L -0.0934 0.432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82659E-7 L -0.17205 0.5798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405E-6 L -0.32916 0.403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4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4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7" grpId="0" animBg="1"/>
      <p:bldP spid="17438" grpId="0" animBg="1"/>
      <p:bldP spid="17440" grpId="0"/>
      <p:bldP spid="17440" grpId="1"/>
      <p:bldP spid="17442" grpId="0"/>
      <p:bldP spid="17442" grpId="1"/>
      <p:bldP spid="17444" grpId="0" animBg="1"/>
      <p:bldP spid="17447" grpId="0" animBg="1"/>
      <p:bldP spid="17448" grpId="0" build="allAtOnce" animBg="1"/>
      <p:bldP spid="17450" grpId="0"/>
      <p:bldP spid="17452" grpId="0" animBg="1"/>
      <p:bldP spid="17454" grpId="0"/>
      <p:bldP spid="17454" grpId="1"/>
      <p:bldP spid="17455" grpId="0"/>
      <p:bldP spid="17455" grpId="1"/>
      <p:bldP spid="17456" grpId="0"/>
      <p:bldP spid="17456" grpId="1"/>
      <p:bldP spid="17457" grpId="0"/>
      <p:bldP spid="1745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7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59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1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66&quot;/&gt;&lt;/object&gt;&lt;object type=&quot;3&quot; unique_id=&quot;10020&quot;&gt;&lt;property id=&quot;20148&quot; value=&quot;5&quot;/&gt;&lt;property id=&quot;20300&quot; value=&quot;Slide 17&quot;/&gt;&lt;property id=&quot;20307&quot; value=&quot;267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858</TotalTime>
  <Words>622</Words>
  <Application>Microsoft PowerPoint</Application>
  <PresentationFormat>On-screen Show 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.VnTimeH</vt:lpstr>
      <vt:lpstr>Arial</vt:lpstr>
      <vt:lpstr>Comic Sans MS</vt:lpstr>
      <vt:lpstr>Crayons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34TRIEUKHUC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Huy Khanh</dc:creator>
  <cp:lastModifiedBy>CSTeam</cp:lastModifiedBy>
  <cp:revision>31</cp:revision>
  <dcterms:created xsi:type="dcterms:W3CDTF">2007-05-20T17:43:50Z</dcterms:created>
  <dcterms:modified xsi:type="dcterms:W3CDTF">2016-06-30T02:10:36Z</dcterms:modified>
</cp:coreProperties>
</file>